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16"/>
  </p:notesMasterIdLst>
  <p:sldIdLst>
    <p:sldId id="300" r:id="rId5"/>
    <p:sldId id="316" r:id="rId6"/>
    <p:sldId id="303" r:id="rId7"/>
    <p:sldId id="304" r:id="rId8"/>
    <p:sldId id="305" r:id="rId9"/>
    <p:sldId id="315" r:id="rId10"/>
    <p:sldId id="306" r:id="rId11"/>
    <p:sldId id="307" r:id="rId12"/>
    <p:sldId id="308" r:id="rId13"/>
    <p:sldId id="309" r:id="rId14"/>
    <p:sldId id="314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DBDBD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88456" autoAdjust="0"/>
  </p:normalViewPr>
  <p:slideViewPr>
    <p:cSldViewPr snapToGrid="0">
      <p:cViewPr>
        <p:scale>
          <a:sx n="75" d="100"/>
          <a:sy n="75" d="100"/>
        </p:scale>
        <p:origin x="-446" y="4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29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gleitsman\Documents\Experiments\2014\November2014\%2352_dNTPs_libraries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nReads!$C$3</c:f>
              <c:strCache>
                <c:ptCount val="1"/>
                <c:pt idx="0">
                  <c:v>1 uM</c:v>
                </c:pt>
              </c:strCache>
            </c:strRef>
          </c:tx>
          <c:invertIfNegative val="0"/>
          <c:cat>
            <c:strRef>
              <c:f>nReads!$D$2:$G$2</c:f>
              <c:strCache>
                <c:ptCount val="4"/>
                <c:pt idx="0">
                  <c:v>2K lambda (diffusion)</c:v>
                </c:pt>
                <c:pt idx="1">
                  <c:v>10K noSS</c:v>
                </c:pt>
                <c:pt idx="2">
                  <c:v>gt7K</c:v>
                </c:pt>
                <c:pt idx="3">
                  <c:v>gt15K</c:v>
                </c:pt>
              </c:strCache>
            </c:strRef>
          </c:cat>
          <c:val>
            <c:numRef>
              <c:f>nReads!$D$3:$G$3</c:f>
              <c:numCache>
                <c:formatCode>General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50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nReads!$C$4</c:f>
              <c:strCache>
                <c:ptCount val="1"/>
                <c:pt idx="0">
                  <c:v>100 uM</c:v>
                </c:pt>
              </c:strCache>
            </c:strRef>
          </c:tx>
          <c:invertIfNegative val="0"/>
          <c:cat>
            <c:strRef>
              <c:f>nReads!$D$2:$G$2</c:f>
              <c:strCache>
                <c:ptCount val="4"/>
                <c:pt idx="0">
                  <c:v>2K lambda (diffusion)</c:v>
                </c:pt>
                <c:pt idx="1">
                  <c:v>10K noSS</c:v>
                </c:pt>
                <c:pt idx="2">
                  <c:v>gt7K</c:v>
                </c:pt>
                <c:pt idx="3">
                  <c:v>gt15K</c:v>
                </c:pt>
              </c:strCache>
            </c:strRef>
          </c:cat>
          <c:val>
            <c:numRef>
              <c:f>nReads!$D$4:$G$4</c:f>
              <c:numCache>
                <c:formatCode>General</c:formatCode>
                <c:ptCount val="4"/>
                <c:pt idx="0">
                  <c:v>37</c:v>
                </c:pt>
                <c:pt idx="1">
                  <c:v>48</c:v>
                </c:pt>
                <c:pt idx="2">
                  <c:v>80</c:v>
                </c:pt>
                <c:pt idx="3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18400"/>
        <c:axId val="90124288"/>
      </c:barChart>
      <c:catAx>
        <c:axId val="9011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0124288"/>
        <c:crosses val="autoZero"/>
        <c:auto val="1"/>
        <c:lblAlgn val="ctr"/>
        <c:lblOffset val="100"/>
        <c:noMultiLvlLbl val="0"/>
      </c:catAx>
      <c:valAx>
        <c:axId val="9012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11840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5745024-0BD0-47A7-97EE-3F42B7F76E61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0F403D2-E378-44B9-9214-30075DBF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5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34"/>
              </a:spcBef>
            </a:pPr>
            <a:r>
              <a:rPr lang="en-US" sz="1300" dirty="0">
                <a:solidFill>
                  <a:srgbClr val="333333"/>
                </a:solidFill>
              </a:rPr>
              <a:t>The loading concentrations used in this experiment were not optimal.  These numbers were chosen only for this experimental design comparing the two versions of P6 binding kits.</a:t>
            </a:r>
          </a:p>
          <a:p>
            <a:pPr marL="181240" indent="-18124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dirty="0">
                <a:solidFill>
                  <a:srgbClr val="333333"/>
                </a:solidFill>
              </a:rPr>
              <a:t>Experimental loading concentrations: </a:t>
            </a:r>
          </a:p>
          <a:p>
            <a:pPr marL="664546" lvl="1" indent="-18124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dirty="0">
                <a:solidFill>
                  <a:srgbClr val="333333"/>
                </a:solidFill>
              </a:rPr>
              <a:t>150 </a:t>
            </a:r>
            <a:r>
              <a:rPr lang="en-US" sz="1300" dirty="0" err="1">
                <a:solidFill>
                  <a:srgbClr val="333333"/>
                </a:solidFill>
              </a:rPr>
              <a:t>pM</a:t>
            </a:r>
            <a:r>
              <a:rPr lang="en-US" sz="1300" dirty="0">
                <a:solidFill>
                  <a:srgbClr val="333333"/>
                </a:solidFill>
              </a:rPr>
              <a:t> for diffusion loading</a:t>
            </a:r>
          </a:p>
          <a:p>
            <a:pPr marL="664546" lvl="1" indent="-18124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dirty="0">
                <a:solidFill>
                  <a:srgbClr val="333333"/>
                </a:solidFill>
              </a:rPr>
              <a:t>50 </a:t>
            </a:r>
            <a:r>
              <a:rPr lang="en-US" sz="1300" dirty="0" err="1">
                <a:solidFill>
                  <a:srgbClr val="333333"/>
                </a:solidFill>
              </a:rPr>
              <a:t>pM</a:t>
            </a:r>
            <a:r>
              <a:rPr lang="en-US" sz="1300" dirty="0">
                <a:solidFill>
                  <a:srgbClr val="333333"/>
                </a:solidFill>
              </a:rPr>
              <a:t> for </a:t>
            </a:r>
            <a:r>
              <a:rPr lang="en-US" sz="1300" dirty="0" err="1">
                <a:solidFill>
                  <a:srgbClr val="333333"/>
                </a:solidFill>
              </a:rPr>
              <a:t>MagBead</a:t>
            </a:r>
            <a:r>
              <a:rPr lang="en-US" sz="1300" dirty="0">
                <a:solidFill>
                  <a:srgbClr val="333333"/>
                </a:solidFill>
              </a:rPr>
              <a:t> 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03D2-E378-44B9-9214-30075DBF7D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effect</a:t>
            </a:r>
            <a:r>
              <a:rPr lang="en-US" baseline="0" dirty="0" smtClean="0"/>
              <a:t> in accuracy.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03D2-E378-44B9-9214-30075DBF7D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9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40515-D57E-48A8-9A69-D63B7AD514F7}" type="slidenum">
              <a:rPr lang="en-US"/>
              <a:pPr/>
              <a:t>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r>
              <a:rPr lang="en-US" baseline="0" dirty="0" smtClean="0"/>
              <a:t> to the workflow are very simple and easy to implement.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40515-D57E-48A8-9A69-D63B7AD514F7}" type="slidenum">
              <a:rPr lang="en-US"/>
              <a:pPr/>
              <a:t>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instrument control changes.  New part numbers included and tested with original version</a:t>
            </a:r>
            <a:r>
              <a:rPr lang="en-US" baseline="0" dirty="0" smtClean="0"/>
              <a:t> 2.3.  Will utilize same primary and secondary training as P6V1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r>
              <a:rPr lang="en-US" baseline="0" dirty="0" smtClean="0"/>
              <a:t> treatment is necessary only for the primer and not for the template.  Which is why the </a:t>
            </a:r>
            <a:r>
              <a:rPr lang="en-US" dirty="0" smtClean="0"/>
              <a:t>80°C </a:t>
            </a:r>
            <a:r>
              <a:rPr lang="en-US" baseline="0" dirty="0" smtClean="0"/>
              <a:t>treatment is separate step.  This also minimizes exposure of the </a:t>
            </a:r>
            <a:r>
              <a:rPr lang="en-US" baseline="0" dirty="0" err="1" smtClean="0"/>
              <a:t>SMRTbell</a:t>
            </a:r>
            <a:r>
              <a:rPr lang="en-US" baseline="0" dirty="0" smtClean="0"/>
              <a:t> templates to high temperature that can result to DNA nicks.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03D2-E378-44B9-9214-30075DBF7D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Binding kinetics</a:t>
            </a:r>
            <a:r>
              <a:rPr lang="en-US" baseline="0" dirty="0" smtClean="0"/>
              <a:t> is more efficient with dNTPv2 which is why binding is complete in 30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03D2-E378-44B9-9214-30075DBF7D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3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03D2-E378-44B9-9214-30075DBF7D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19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03D2-E378-44B9-9214-30075DBF7D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4800600"/>
            <a:ext cx="7409688" cy="381000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3657600"/>
            <a:ext cx="7409688" cy="1029334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7" y="151735"/>
            <a:ext cx="1878037" cy="438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6031468"/>
            <a:ext cx="44196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FIND MEANING IN COMPLEXITY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6651371"/>
            <a:ext cx="2690837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/>
              <a:t>© Copyright 2015 by Pacific Biosciences of California, Inc. All rights reserved.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651371"/>
            <a:ext cx="2690837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/>
              <a:t>For Research Use Only. Not for use in diagnostic procedures.</a:t>
            </a:r>
          </a:p>
        </p:txBody>
      </p:sp>
    </p:spTree>
    <p:extLst>
      <p:ext uri="{BB962C8B-B14F-4D97-AF65-F5344CB8AC3E}">
        <p14:creationId xmlns:p14="http://schemas.microsoft.com/office/powerpoint/2010/main" val="169777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2185"/>
            <a:ext cx="9144000" cy="805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7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80119" y="0"/>
            <a:ext cx="8229600" cy="85636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9" y="1066800"/>
            <a:ext cx="8229600" cy="4525963"/>
          </a:xfrm>
        </p:spPr>
        <p:txBody>
          <a:bodyPr>
            <a:normAutofit/>
          </a:bodyPr>
          <a:lstStyle>
            <a:lvl1pPr marL="228600" indent="-228600">
              <a:tabLst/>
              <a:defRPr sz="2000">
                <a:solidFill>
                  <a:schemeClr val="tx1"/>
                </a:solidFill>
              </a:defRPr>
            </a:lvl1pPr>
            <a:lvl2pPr marL="685800" indent="-228600">
              <a:spcBef>
                <a:spcPts val="800"/>
              </a:spcBef>
              <a:defRPr sz="1800">
                <a:solidFill>
                  <a:schemeClr val="tx1"/>
                </a:solidFill>
              </a:defRPr>
            </a:lvl2pPr>
            <a:lvl3pPr marL="1143000" indent="-228600">
              <a:spcBef>
                <a:spcPts val="600"/>
              </a:spcBef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8786" y="6096001"/>
            <a:ext cx="493776" cy="31272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24045BA2-51C2-41BC-95CD-75F7457221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56" y="6499747"/>
            <a:ext cx="1247764" cy="2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6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lumn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2185"/>
            <a:ext cx="9144000" cy="805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7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80119" y="0"/>
            <a:ext cx="8229600" cy="85636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8786" y="6096001"/>
            <a:ext cx="493776" cy="31272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24045BA2-51C2-41BC-95CD-75F745722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80119" y="1066800"/>
            <a:ext cx="3934681" cy="4525963"/>
          </a:xfrm>
        </p:spPr>
        <p:txBody>
          <a:bodyPr>
            <a:noAutofit/>
          </a:bodyPr>
          <a:lstStyle>
            <a:lvl1pPr marL="228600" indent="-228600">
              <a:tabLst/>
              <a:defRPr sz="2000">
                <a:solidFill>
                  <a:schemeClr val="tx1"/>
                </a:solidFill>
              </a:defRPr>
            </a:lvl1pPr>
            <a:lvl2pPr marL="685800" indent="-228600">
              <a:spcBef>
                <a:spcPts val="800"/>
              </a:spcBef>
              <a:defRPr sz="1800">
                <a:solidFill>
                  <a:schemeClr val="tx1"/>
                </a:solidFill>
              </a:defRPr>
            </a:lvl2pPr>
            <a:lvl3pPr marL="1143000" indent="-228600">
              <a:spcBef>
                <a:spcPts val="600"/>
              </a:spcBef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496537" y="1066800"/>
            <a:ext cx="3934681" cy="4525963"/>
          </a:xfrm>
        </p:spPr>
        <p:txBody>
          <a:bodyPr>
            <a:noAutofit/>
          </a:bodyPr>
          <a:lstStyle>
            <a:lvl1pPr marL="228600" indent="-228600">
              <a:tabLst/>
              <a:defRPr sz="2000">
                <a:solidFill>
                  <a:schemeClr val="tx1"/>
                </a:solidFill>
              </a:defRPr>
            </a:lvl1pPr>
            <a:lvl2pPr marL="685800" indent="-228600">
              <a:spcBef>
                <a:spcPts val="800"/>
              </a:spcBef>
              <a:defRPr sz="1800">
                <a:solidFill>
                  <a:schemeClr val="tx1"/>
                </a:solidFill>
              </a:defRPr>
            </a:lvl2pPr>
            <a:lvl3pPr marL="1143000" indent="-228600">
              <a:spcBef>
                <a:spcPts val="600"/>
              </a:spcBef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56" y="6499747"/>
            <a:ext cx="1247764" cy="2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1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2185"/>
            <a:ext cx="9144000" cy="805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7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80119" y="0"/>
            <a:ext cx="8229600" cy="85636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8786" y="6096001"/>
            <a:ext cx="493776" cy="31272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24045BA2-51C2-41BC-95CD-75F7457221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56" y="6499747"/>
            <a:ext cx="1247764" cy="2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Heav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7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80119" y="0"/>
            <a:ext cx="8229600" cy="85636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9" y="1066800"/>
            <a:ext cx="8229600" cy="4525963"/>
          </a:xfrm>
        </p:spPr>
        <p:txBody>
          <a:bodyPr>
            <a:normAutofit/>
          </a:bodyPr>
          <a:lstStyle>
            <a:lvl1pPr marL="228600" indent="-228600">
              <a:tabLst/>
              <a:defRPr sz="2000">
                <a:solidFill>
                  <a:schemeClr val="tx1"/>
                </a:solidFill>
              </a:defRPr>
            </a:lvl1pPr>
            <a:lvl2pPr marL="685800" indent="-228600">
              <a:spcBef>
                <a:spcPts val="800"/>
              </a:spcBef>
              <a:defRPr sz="1800">
                <a:solidFill>
                  <a:schemeClr val="tx1"/>
                </a:solidFill>
              </a:defRPr>
            </a:lvl2pPr>
            <a:lvl3pPr marL="1143000" indent="-228600">
              <a:spcBef>
                <a:spcPts val="600"/>
              </a:spcBef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8786" y="6096001"/>
            <a:ext cx="493776" cy="31272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24045BA2-51C2-41BC-95CD-75F7457221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56" y="6499747"/>
            <a:ext cx="1247764" cy="2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Heav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7"/>
          <a:stretch/>
        </p:blipFill>
        <p:spPr>
          <a:xfrm>
            <a:off x="0" y="0"/>
            <a:ext cx="91440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9" y="0"/>
            <a:ext cx="8229600" cy="85636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9" y="1066800"/>
            <a:ext cx="8229600" cy="4525963"/>
          </a:xfrm>
        </p:spPr>
        <p:txBody>
          <a:bodyPr>
            <a:normAutofit/>
          </a:bodyPr>
          <a:lstStyle>
            <a:lvl1pPr marL="228600" indent="-228600">
              <a:tabLst/>
              <a:defRPr sz="2000">
                <a:solidFill>
                  <a:schemeClr val="tx1"/>
                </a:solidFill>
              </a:defRPr>
            </a:lvl1pPr>
            <a:lvl2pPr marL="685800" indent="-228600">
              <a:spcBef>
                <a:spcPts val="800"/>
              </a:spcBef>
              <a:defRPr sz="1800">
                <a:solidFill>
                  <a:schemeClr val="tx1"/>
                </a:solidFill>
              </a:defRPr>
            </a:lvl2pPr>
            <a:lvl3pPr marL="1143000" indent="-228600">
              <a:spcBef>
                <a:spcPts val="600"/>
              </a:spcBef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56" y="6499747"/>
            <a:ext cx="1247764" cy="2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9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80119" y="0"/>
            <a:ext cx="8229600" cy="85636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9" y="1066800"/>
            <a:ext cx="8229600" cy="4525963"/>
          </a:xfrm>
        </p:spPr>
        <p:txBody>
          <a:bodyPr>
            <a:normAutofit/>
          </a:bodyPr>
          <a:lstStyle>
            <a:lvl1pPr marL="228600" indent="-228600">
              <a:tabLst/>
              <a:defRPr sz="2000">
                <a:solidFill>
                  <a:schemeClr val="bg1"/>
                </a:solidFill>
              </a:defRPr>
            </a:lvl1pPr>
            <a:lvl2pPr marL="685800" indent="-228600">
              <a:spcBef>
                <a:spcPts val="800"/>
              </a:spcBef>
              <a:defRPr sz="1800">
                <a:solidFill>
                  <a:schemeClr val="bg1"/>
                </a:solidFill>
              </a:defRPr>
            </a:lvl2pPr>
            <a:lvl3pPr marL="1143000" indent="-228600">
              <a:spcBef>
                <a:spcPts val="600"/>
              </a:spcBef>
              <a:buFont typeface="Arial" pitchFamily="34" charset="0"/>
              <a:buChar char="−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bg1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8786" y="6096001"/>
            <a:ext cx="493776" cy="31272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24045BA2-51C2-41BC-95CD-75F7457221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86" y="6498284"/>
            <a:ext cx="125403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4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216" y="4267200"/>
            <a:ext cx="7772400" cy="102933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56" y="6499747"/>
            <a:ext cx="1247764" cy="2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and 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76107"/>
            <a:ext cx="7315200" cy="1705786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172720" y="6400800"/>
            <a:ext cx="87985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333333"/>
                </a:solidFill>
              </a:rPr>
              <a:t>For Research Use Only. Not for use in diagnostic procedures. Pacific Biosciences, the Pacific Biosciences logo, PacBio, SMRT, </a:t>
            </a:r>
            <a:r>
              <a:rPr lang="en-US" sz="900" dirty="0" err="1" smtClean="0">
                <a:solidFill>
                  <a:srgbClr val="333333"/>
                </a:solidFill>
              </a:rPr>
              <a:t>SMRTbell</a:t>
            </a:r>
            <a:r>
              <a:rPr lang="en-US" sz="900" dirty="0" smtClean="0">
                <a:solidFill>
                  <a:srgbClr val="333333"/>
                </a:solidFill>
              </a:rPr>
              <a:t>, and </a:t>
            </a:r>
            <a:r>
              <a:rPr lang="en-US" sz="900" dirty="0" err="1" smtClean="0">
                <a:solidFill>
                  <a:srgbClr val="333333"/>
                </a:solidFill>
              </a:rPr>
              <a:t>Iso-Seq</a:t>
            </a:r>
            <a:r>
              <a:rPr lang="en-US" sz="900" dirty="0" smtClean="0">
                <a:solidFill>
                  <a:srgbClr val="333333"/>
                </a:solidFill>
              </a:rPr>
              <a:t> are trademarks of Pacific Biosciences in the United States and/or other countries. All other trademarks are the sole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237353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5BA2-51C2-41BC-95CD-75F74572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9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cificBiosciences/BindingCalculato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2712" y="3657600"/>
            <a:ext cx="8552688" cy="1029334"/>
          </a:xfrm>
        </p:spPr>
        <p:txBody>
          <a:bodyPr/>
          <a:lstStyle/>
          <a:p>
            <a:r>
              <a:rPr lang="en-US" smtClean="0"/>
              <a:t>DNA/Polymerase Binding </a:t>
            </a:r>
            <a:r>
              <a:rPr lang="en-US" dirty="0" smtClean="0"/>
              <a:t>Kit P6 v2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2712" y="4343400"/>
            <a:ext cx="7409688" cy="381000"/>
          </a:xfrm>
        </p:spPr>
        <p:txBody>
          <a:bodyPr/>
          <a:lstStyle/>
          <a:p>
            <a:r>
              <a:rPr lang="en-US" dirty="0" smtClean="0"/>
              <a:t>January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46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QRC </a:t>
            </a:r>
            <a:r>
              <a:rPr lang="en-US" dirty="0"/>
              <a:t>- Annealing and Binding Recommendations</a:t>
            </a:r>
          </a:p>
          <a:p>
            <a:r>
              <a:rPr lang="en-US" dirty="0"/>
              <a:t>Guide - Pacific </a:t>
            </a:r>
            <a:r>
              <a:rPr lang="en-US" dirty="0" smtClean="0"/>
              <a:t>Biosciences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Sample Preparation and Sequencing</a:t>
            </a:r>
          </a:p>
          <a:p>
            <a:r>
              <a:rPr lang="en-US" dirty="0"/>
              <a:t>User Bulletin - Guidelines for Preparing 20 kb </a:t>
            </a:r>
            <a:r>
              <a:rPr lang="en-US" dirty="0" err="1"/>
              <a:t>SMRTbell</a:t>
            </a:r>
            <a:r>
              <a:rPr lang="en-US" dirty="0"/>
              <a:t>™ Templates</a:t>
            </a:r>
          </a:p>
          <a:p>
            <a:r>
              <a:rPr lang="en-US" dirty="0"/>
              <a:t>Procedure &amp; Checklist - Greater Than 10 kb Template Preparation Using </a:t>
            </a:r>
            <a:r>
              <a:rPr lang="en-US" dirty="0" err="1"/>
              <a:t>AMPure</a:t>
            </a:r>
            <a:r>
              <a:rPr lang="en-US" dirty="0"/>
              <a:t> PB Beads</a:t>
            </a:r>
          </a:p>
          <a:p>
            <a:r>
              <a:rPr lang="en-US" dirty="0"/>
              <a:t>Procedure &amp; Checklist - 20 kb Template Preparation Using </a:t>
            </a:r>
            <a:r>
              <a:rPr lang="en-US" dirty="0" err="1" smtClean="0"/>
              <a:t>BluePippin</a:t>
            </a:r>
            <a:r>
              <a:rPr lang="en-US" dirty="0" smtClean="0"/>
              <a:t>™ </a:t>
            </a:r>
            <a:r>
              <a:rPr lang="en-US" dirty="0"/>
              <a:t>Size-Selection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BA2-51C2-41BC-95CD-75F7457221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DNA/Polymerase Binding Kit </a:t>
            </a:r>
            <a:r>
              <a:rPr lang="en-US" dirty="0" smtClean="0"/>
              <a:t>P6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Observed lower productive fraction with P6 compared to P5, requiring higher concentration to achieve similar productivity as P5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Goal:  </a:t>
            </a:r>
            <a:r>
              <a:rPr lang="en-US" dirty="0" smtClean="0"/>
              <a:t>Optimize the binding reaction and conditions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Solution: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Increased nucleotide concentration for polymerase binding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higher productivity</a:t>
            </a:r>
          </a:p>
          <a:p>
            <a:pPr lvl="3">
              <a:buFont typeface="Arial" pitchFamily="34" charset="0"/>
              <a:buChar char="•"/>
            </a:pPr>
            <a:r>
              <a:rPr lang="en-US" dirty="0"/>
              <a:t>Increased binding </a:t>
            </a:r>
            <a:r>
              <a:rPr lang="en-US" dirty="0" smtClean="0"/>
              <a:t>kinetics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Binding is complete in 30 minutes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Optimize other reaction conditions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9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8" y="0"/>
            <a:ext cx="8582881" cy="8563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Increased Yield with DNA/Polymerase Binding Kit P6 v2 Across Different Sample Types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46366" y="1629550"/>
            <a:ext cx="5440234" cy="4009250"/>
            <a:chOff x="1493966" y="1371600"/>
            <a:chExt cx="4525834" cy="309485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5561933"/>
                </p:ext>
              </p:extLst>
            </p:nvPr>
          </p:nvGraphicFramePr>
          <p:xfrm>
            <a:off x="1905000" y="1371600"/>
            <a:ext cx="3962400" cy="29834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6200000">
              <a:off x="1051217" y="2517610"/>
              <a:ext cx="1162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333333"/>
                  </a:solidFill>
                </a:rPr>
                <a:t>nReads</a:t>
              </a:r>
              <a:r>
                <a:rPr lang="en-US" sz="1200" dirty="0">
                  <a:solidFill>
                    <a:srgbClr val="333333"/>
                  </a:solidFill>
                </a:rPr>
                <a:t> (x10</a:t>
              </a:r>
              <a:r>
                <a:rPr lang="en-US" sz="1200" baseline="30000" dirty="0">
                  <a:solidFill>
                    <a:srgbClr val="333333"/>
                  </a:solidFill>
                </a:rPr>
                <a:t>3</a:t>
              </a:r>
              <a:r>
                <a:rPr lang="en-US" sz="1200" dirty="0">
                  <a:solidFill>
                    <a:srgbClr val="333333"/>
                  </a:solidFill>
                </a:rPr>
                <a:t>)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121" y="1524000"/>
              <a:ext cx="267324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784773" y="1466850"/>
              <a:ext cx="1111202" cy="533400"/>
              <a:chOff x="5048250" y="1447800"/>
              <a:chExt cx="1111202" cy="5334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063917" y="1447800"/>
                <a:ext cx="107433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333333"/>
                    </a:solidFill>
                  </a:rPr>
                  <a:t>P6 –  </a:t>
                </a:r>
                <a:r>
                  <a:rPr lang="en-US" sz="1050" dirty="0" err="1" smtClean="0">
                    <a:solidFill>
                      <a:srgbClr val="333333"/>
                    </a:solidFill>
                  </a:rPr>
                  <a:t>dNTP</a:t>
                </a:r>
                <a:r>
                  <a:rPr lang="en-US" sz="1050" dirty="0" smtClean="0">
                    <a:solidFill>
                      <a:srgbClr val="333333"/>
                    </a:solidFill>
                  </a:rPr>
                  <a:t> v1</a:t>
                </a:r>
                <a:endParaRPr lang="en-US" sz="105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48250" y="1727284"/>
                <a:ext cx="111120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333333"/>
                    </a:solidFill>
                  </a:rPr>
                  <a:t>P6 –  </a:t>
                </a:r>
                <a:r>
                  <a:rPr lang="en-US" sz="1050" dirty="0" err="1" smtClean="0">
                    <a:solidFill>
                      <a:srgbClr val="333333"/>
                    </a:solidFill>
                  </a:rPr>
                  <a:t>dNTP</a:t>
                </a:r>
                <a:r>
                  <a:rPr lang="en-US" sz="1050" dirty="0" smtClean="0">
                    <a:solidFill>
                      <a:srgbClr val="333333"/>
                    </a:solidFill>
                  </a:rPr>
                  <a:t> v2 </a:t>
                </a:r>
                <a:endParaRPr lang="en-US" sz="1050" dirty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905000" y="3933050"/>
              <a:ext cx="4114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78303" y="3886200"/>
              <a:ext cx="34964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 kb Lambda  10 kb, </a:t>
              </a:r>
              <a:r>
                <a:rPr lang="en-US" sz="1000" i="1" dirty="0" err="1" smtClean="0"/>
                <a:t>E.coli</a:t>
              </a:r>
              <a:r>
                <a:rPr lang="en-US" sz="1000" dirty="0" smtClean="0"/>
                <a:t>        20 kb </a:t>
              </a:r>
              <a:r>
                <a:rPr lang="en-US" sz="1000" i="1" dirty="0" err="1" smtClean="0"/>
                <a:t>E.coli</a:t>
              </a:r>
              <a:r>
                <a:rPr lang="en-US" sz="1000" i="1" dirty="0" smtClean="0"/>
                <a:t>      </a:t>
              </a:r>
              <a:r>
                <a:rPr lang="en-US" sz="1000" dirty="0" smtClean="0"/>
                <a:t>20 </a:t>
              </a:r>
              <a:r>
                <a:rPr lang="en-US" sz="1000" dirty="0"/>
                <a:t>kb </a:t>
              </a:r>
              <a:r>
                <a:rPr lang="en-US" sz="1000" i="1" dirty="0" err="1" smtClean="0"/>
                <a:t>E.coli</a:t>
              </a:r>
              <a:endParaRPr lang="en-US" sz="1000" i="1" dirty="0" smtClean="0"/>
            </a:p>
            <a:p>
              <a:r>
                <a:rPr lang="en-US" sz="1000" dirty="0" smtClean="0"/>
                <a:t>  Diffusion        no-SS                7 kb cutoff         15 kb cutoff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68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0951" y="1067826"/>
            <a:ext cx="7992049" cy="4908754"/>
            <a:chOff x="770951" y="1067826"/>
            <a:chExt cx="7992049" cy="490875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51" y="1067826"/>
              <a:ext cx="7335692" cy="46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90600" y="5528495"/>
              <a:ext cx="7620000" cy="448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0" y="2938257"/>
              <a:ext cx="609600" cy="1633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97684" y="4072096"/>
              <a:ext cx="8915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 kb</a:t>
              </a:r>
            </a:p>
            <a:p>
              <a:r>
                <a:rPr lang="en-US" sz="1400" dirty="0" smtClean="0"/>
                <a:t>Non-size</a:t>
              </a:r>
            </a:p>
            <a:p>
              <a:r>
                <a:rPr lang="en-US" sz="1400" dirty="0" smtClean="0"/>
                <a:t>selected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6702" y="4093329"/>
              <a:ext cx="1047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 kb,</a:t>
              </a:r>
            </a:p>
            <a:p>
              <a:r>
                <a:rPr lang="en-US" sz="1400" dirty="0" smtClean="0"/>
                <a:t>7 kb Cutoff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1521" y="4060170"/>
              <a:ext cx="1146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 kb,</a:t>
              </a:r>
            </a:p>
            <a:p>
              <a:r>
                <a:rPr lang="en-US" sz="1400" dirty="0" smtClean="0"/>
                <a:t>15 kb Cutoff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2200" y="177224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v1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79061" y="176883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58122" y="192464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74983" y="192123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5122" y="192464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08583" y="192123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gray">
          <a:xfrm>
            <a:off x="180118" y="0"/>
            <a:ext cx="8582881" cy="85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No Effects on Mapped Accuracy with DNA/Polymerase Binding Kit P6 v2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42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Changes</a:t>
            </a:r>
            <a:endParaRPr lang="en-US" dirty="0"/>
          </a:p>
        </p:txBody>
      </p:sp>
      <p:sp>
        <p:nvSpPr>
          <p:cNvPr id="258074" name="Rectangle 26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Updated Binding Kit:  DNA/Polymerase Binding Kit P6 </a:t>
            </a:r>
            <a:r>
              <a:rPr lang="en-US" b="1" dirty="0" smtClean="0"/>
              <a:t>v2</a:t>
            </a:r>
          </a:p>
          <a:p>
            <a:pPr lvl="1"/>
            <a:r>
              <a:rPr lang="en-US" dirty="0" smtClean="0"/>
              <a:t>Single tube change:  Increased nucleotide concentration</a:t>
            </a:r>
          </a:p>
          <a:p>
            <a:pPr lvl="2"/>
            <a:r>
              <a:rPr lang="en-US" dirty="0" smtClean="0"/>
              <a:t>All other components remain the same</a:t>
            </a:r>
          </a:p>
          <a:p>
            <a:pPr lvl="1"/>
            <a:r>
              <a:rPr lang="en-US" dirty="0" smtClean="0"/>
              <a:t>New binding kit P/N </a:t>
            </a:r>
            <a:r>
              <a:rPr lang="en-US" b="1" dirty="0" smtClean="0"/>
              <a:t>100-372-700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Updated Workflow:</a:t>
            </a:r>
          </a:p>
          <a:p>
            <a:pPr lvl="1"/>
            <a:r>
              <a:rPr lang="en-US" dirty="0" smtClean="0"/>
              <a:t>Simple changes</a:t>
            </a:r>
          </a:p>
          <a:p>
            <a:pPr lvl="1"/>
            <a:r>
              <a:rPr lang="en-US" dirty="0" smtClean="0"/>
              <a:t>New primer annealing reaction conditions</a:t>
            </a:r>
          </a:p>
          <a:p>
            <a:pPr lvl="1"/>
            <a:r>
              <a:rPr lang="en-US" dirty="0" smtClean="0"/>
              <a:t>New polymerase binding reaction conditions</a:t>
            </a:r>
          </a:p>
          <a:p>
            <a:pPr lvl="1"/>
            <a:r>
              <a:rPr lang="en-US" dirty="0" smtClean="0"/>
              <a:t>Binding Calculator updates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BA2-51C2-41BC-95CD-75F7457221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Changes</a:t>
            </a:r>
            <a:endParaRPr lang="en-US" dirty="0"/>
          </a:p>
        </p:txBody>
      </p:sp>
      <p:sp>
        <p:nvSpPr>
          <p:cNvPr id="258074" name="Rectangle 26"/>
          <p:cNvSpPr>
            <a:spLocks noGrp="1" noChangeArrowheads="1"/>
          </p:cNvSpPr>
          <p:nvPr>
            <p:ph idx="1"/>
          </p:nvPr>
        </p:nvSpPr>
        <p:spPr>
          <a:xfrm>
            <a:off x="457200" y="1091736"/>
            <a:ext cx="8229600" cy="4928063"/>
          </a:xfrm>
        </p:spPr>
        <p:txBody>
          <a:bodyPr>
            <a:normAutofit/>
          </a:bodyPr>
          <a:lstStyle/>
          <a:p>
            <a:r>
              <a:rPr lang="en-US" dirty="0" smtClean="0"/>
              <a:t>No changes to instrument control software</a:t>
            </a:r>
          </a:p>
          <a:p>
            <a:pPr lvl="1"/>
            <a:r>
              <a:rPr lang="en-US" dirty="0" smtClean="0"/>
              <a:t>New Barcode</a:t>
            </a:r>
          </a:p>
          <a:p>
            <a:pPr lvl="2"/>
            <a:r>
              <a:rPr lang="en-US" dirty="0" smtClean="0"/>
              <a:t>Barcode is already available in ICS v2.3</a:t>
            </a:r>
          </a:p>
          <a:p>
            <a:pPr lvl="2"/>
            <a:r>
              <a:rPr lang="en-US" dirty="0" smtClean="0"/>
              <a:t>Instrument recognizes the new barcode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Primary analysis training is the same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BA2-51C2-41BC-95CD-75F74572213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477000" cy="111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505200"/>
            <a:ext cx="1828800" cy="2784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3000" y="2219324"/>
            <a:ext cx="3657600" cy="2017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219324"/>
            <a:ext cx="3657600" cy="2017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Recommendations for Primer Annealing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71725"/>
            <a:ext cx="3352800" cy="13716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400" dirty="0" smtClean="0"/>
              <a:t>Dilute primer (5000 </a:t>
            </a:r>
            <a:r>
              <a:rPr lang="en-US" sz="1400" dirty="0" err="1" smtClean="0"/>
              <a:t>nM</a:t>
            </a:r>
            <a:r>
              <a:rPr lang="en-US" sz="1400" dirty="0" smtClean="0">
                <a:sym typeface="Wingdings" pitchFamily="2" charset="2"/>
              </a:rPr>
              <a:t> 150 </a:t>
            </a:r>
            <a:r>
              <a:rPr lang="en-US" sz="1400" dirty="0" err="1" smtClean="0">
                <a:sym typeface="Wingdings" pitchFamily="2" charset="2"/>
              </a:rPr>
              <a:t>nM</a:t>
            </a:r>
            <a:r>
              <a:rPr lang="en-US" sz="1400" dirty="0" smtClean="0">
                <a:sym typeface="Wingdings" pitchFamily="2" charset="2"/>
              </a:rPr>
              <a:t>)</a:t>
            </a:r>
            <a:endParaRPr lang="en-US" sz="1400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400" dirty="0" smtClean="0"/>
              <a:t>Add primer to </a:t>
            </a:r>
            <a:r>
              <a:rPr lang="en-US" sz="1400" dirty="0" err="1" smtClean="0"/>
              <a:t>SMRTbell</a:t>
            </a:r>
            <a:r>
              <a:rPr lang="en-US" sz="1400" dirty="0" smtClean="0"/>
              <a:t>™ template in 1x Primer Buffer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400" dirty="0" smtClean="0"/>
              <a:t>Incubate at 80°C for 2 minutes followed by ramp down to 25°C at 0.1°C  per second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493776" cy="312726"/>
          </a:xfrm>
        </p:spPr>
        <p:txBody>
          <a:bodyPr/>
          <a:lstStyle/>
          <a:p>
            <a:fld id="{24045BA2-51C2-41BC-95CD-75F7457221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2259965"/>
            <a:ext cx="3352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1400" dirty="0" smtClean="0"/>
              <a:t>Dilute </a:t>
            </a:r>
            <a:r>
              <a:rPr lang="en-US" sz="1400" dirty="0"/>
              <a:t>primer (5000 </a:t>
            </a:r>
            <a:r>
              <a:rPr lang="en-US" sz="1400" dirty="0" err="1"/>
              <a:t>nM</a:t>
            </a:r>
            <a:r>
              <a:rPr lang="en-US" sz="1400" dirty="0"/>
              <a:t> </a:t>
            </a:r>
            <a:r>
              <a:rPr lang="en-US" sz="1400" dirty="0">
                <a:sym typeface="Wingdings" pitchFamily="2" charset="2"/>
              </a:rPr>
              <a:t>150 </a:t>
            </a:r>
            <a:r>
              <a:rPr lang="en-US" sz="1400" dirty="0" err="1" smtClean="0">
                <a:sym typeface="Wingdings" pitchFamily="2" charset="2"/>
              </a:rPr>
              <a:t>nM</a:t>
            </a:r>
            <a:r>
              <a:rPr lang="en-US" sz="1400" dirty="0" smtClean="0">
                <a:sym typeface="Wingdings" pitchFamily="2" charset="2"/>
              </a:rPr>
              <a:t>*)</a:t>
            </a:r>
            <a:endParaRPr lang="en-US" sz="1400" dirty="0" smtClean="0"/>
          </a:p>
          <a:p>
            <a:pPr marL="342900" indent="-342900">
              <a:buAutoNum type="arabicPeriod" startAt="2"/>
            </a:pPr>
            <a:r>
              <a:rPr lang="en-US" sz="1400" dirty="0" smtClean="0"/>
              <a:t>Heat diluted primer at</a:t>
            </a:r>
            <a:r>
              <a:rPr lang="en-US" sz="1400" dirty="0"/>
              <a:t> </a:t>
            </a:r>
            <a:r>
              <a:rPr lang="en-US" sz="1400" dirty="0" smtClean="0"/>
              <a:t>80°C for 2 minutes followed by rapid cool down to 4°C </a:t>
            </a:r>
            <a:endParaRPr lang="en-US" sz="1400" dirty="0"/>
          </a:p>
          <a:p>
            <a:pPr marL="342900" indent="-342900">
              <a:buAutoNum type="arabicPeriod" startAt="2"/>
            </a:pPr>
            <a:r>
              <a:rPr lang="en-US" sz="1400" dirty="0" smtClean="0"/>
              <a:t>Add conditioned primer to </a:t>
            </a:r>
            <a:r>
              <a:rPr lang="en-US" sz="1400" dirty="0" err="1" smtClean="0"/>
              <a:t>SMRTbell</a:t>
            </a:r>
            <a:r>
              <a:rPr lang="en-US" sz="1400" dirty="0" smtClean="0"/>
              <a:t> template in 1x Primer Buffer</a:t>
            </a:r>
          </a:p>
          <a:p>
            <a:pPr marL="342900" indent="-342900">
              <a:buAutoNum type="arabicPeriod" startAt="2"/>
            </a:pPr>
            <a:r>
              <a:rPr lang="en-US" sz="1400" dirty="0" smtClean="0"/>
              <a:t>Incubate at 20°C for 30 minutes</a:t>
            </a:r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>
            <a:off x="4248150" y="2828925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4572000"/>
            <a:ext cx="807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Minimize exposure of </a:t>
            </a:r>
            <a:r>
              <a:rPr lang="en-US" dirty="0" err="1" smtClean="0"/>
              <a:t>SMRTbell</a:t>
            </a:r>
            <a:r>
              <a:rPr lang="en-US" dirty="0" smtClean="0"/>
              <a:t> templates to elevated temperature (80°C)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*150 </a:t>
            </a:r>
            <a:r>
              <a:rPr lang="en-US" dirty="0" err="1" smtClean="0"/>
              <a:t>nM</a:t>
            </a:r>
            <a:r>
              <a:rPr lang="en-US" dirty="0" smtClean="0"/>
              <a:t> is stable for 30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00600" y="2219325"/>
            <a:ext cx="3657600" cy="1895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" y="2219324"/>
            <a:ext cx="3657600" cy="1895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Recommendations for Polymerase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10765"/>
            <a:ext cx="33528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u="sng" dirty="0" smtClean="0"/>
              <a:t>Diffusion loading:</a:t>
            </a:r>
          </a:p>
          <a:p>
            <a:r>
              <a:rPr lang="en-US" sz="1400" dirty="0" smtClean="0"/>
              <a:t>Incubate at 30 °C for 4 </a:t>
            </a:r>
            <a:r>
              <a:rPr lang="en-US" sz="1400" dirty="0" err="1" smtClean="0"/>
              <a:t>hrs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b="1" u="sng" dirty="0" err="1" smtClean="0"/>
              <a:t>MagBead</a:t>
            </a:r>
            <a:r>
              <a:rPr lang="en-US" sz="1400" b="1" u="sng" dirty="0" smtClean="0"/>
              <a:t> loading</a:t>
            </a:r>
            <a:r>
              <a:rPr lang="en-US" sz="1400" b="1" dirty="0" smtClean="0"/>
              <a:t>:</a:t>
            </a:r>
          </a:p>
          <a:p>
            <a:r>
              <a:rPr lang="en-US" sz="1400" dirty="0" smtClean="0"/>
              <a:t>Incubate at 30 °C for 4 </a:t>
            </a:r>
            <a:r>
              <a:rPr lang="en-US" sz="1400" dirty="0" err="1" smtClean="0"/>
              <a:t>hrs</a:t>
            </a:r>
            <a:r>
              <a:rPr lang="en-US" sz="1400" dirty="0" smtClean="0"/>
              <a:t> followed by 30 </a:t>
            </a:r>
            <a:r>
              <a:rPr lang="en-US" sz="1400" dirty="0" err="1" smtClean="0"/>
              <a:t>mins</a:t>
            </a:r>
            <a:r>
              <a:rPr lang="en-US" sz="1400" dirty="0" smtClean="0"/>
              <a:t> 37 °C heat kill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493776" cy="312726"/>
          </a:xfrm>
        </p:spPr>
        <p:txBody>
          <a:bodyPr/>
          <a:lstStyle/>
          <a:p>
            <a:fld id="{24045BA2-51C2-41BC-95CD-75F7457221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171950" y="2828925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703981"/>
            <a:ext cx="72437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Reduced incubation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Heat kill is not necessary for Diffusion and </a:t>
            </a:r>
            <a:r>
              <a:rPr lang="en-US" dirty="0" err="1" smtClean="0"/>
              <a:t>MagBead</a:t>
            </a:r>
            <a:r>
              <a:rPr lang="en-US" dirty="0" smtClean="0"/>
              <a:t> loading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05375" y="2301240"/>
            <a:ext cx="3352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b="1" u="sng" dirty="0" smtClean="0"/>
              <a:t>Diffusion loading:</a:t>
            </a:r>
          </a:p>
          <a:p>
            <a:r>
              <a:rPr lang="en-US" sz="1400" dirty="0" smtClean="0"/>
              <a:t>Incubate at 30 °C for 30 </a:t>
            </a:r>
            <a:r>
              <a:rPr lang="en-US" sz="1400" dirty="0" err="1" smtClean="0"/>
              <a:t>mins</a:t>
            </a:r>
            <a:r>
              <a:rPr lang="en-US" sz="1400" dirty="0" smtClean="0"/>
              <a:t>, no heat kill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b="1" u="sng" dirty="0" err="1" smtClean="0"/>
              <a:t>MagBead</a:t>
            </a:r>
            <a:r>
              <a:rPr lang="en-US" sz="1400" b="1" u="sng" dirty="0" smtClean="0"/>
              <a:t> loading</a:t>
            </a:r>
            <a:r>
              <a:rPr lang="en-US" sz="1400" b="1" dirty="0" smtClean="0"/>
              <a:t>:</a:t>
            </a:r>
          </a:p>
          <a:p>
            <a:r>
              <a:rPr lang="en-US" sz="1400" dirty="0" smtClean="0"/>
              <a:t>Incubate at 30 °C for 30 </a:t>
            </a:r>
            <a:r>
              <a:rPr lang="en-US" sz="1400" dirty="0" err="1" smtClean="0"/>
              <a:t>mins</a:t>
            </a:r>
            <a:r>
              <a:rPr lang="en-US" sz="1400" dirty="0" smtClean="0"/>
              <a:t>, no heat kill </a:t>
            </a:r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01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Calculator v2.3.1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9" y="110744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Download the latest version of Binding Calculator through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/>
              <a:t>Available January 16, </a:t>
            </a:r>
            <a:r>
              <a:rPr lang="en-US" dirty="0" smtClean="0"/>
              <a:t>2015</a:t>
            </a:r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github.com/PacificBiosciences/BindingCalculator</a:t>
            </a:r>
            <a:endParaRPr lang="en-US" dirty="0"/>
          </a:p>
          <a:p>
            <a:r>
              <a:rPr lang="en-US" dirty="0" smtClean="0"/>
              <a:t>Google:  key words “binding calculator </a:t>
            </a:r>
            <a:r>
              <a:rPr lang="en-US" dirty="0" err="1" smtClean="0"/>
              <a:t>pacbio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Summary of Changes:</a:t>
            </a:r>
          </a:p>
          <a:p>
            <a:r>
              <a:rPr lang="en-US" dirty="0" smtClean="0"/>
              <a:t>Loading recommendations are updated</a:t>
            </a:r>
          </a:p>
          <a:p>
            <a:pPr lvl="1"/>
            <a:r>
              <a:rPr lang="en-US" dirty="0" smtClean="0"/>
              <a:t>DNA Control updates</a:t>
            </a:r>
          </a:p>
          <a:p>
            <a:r>
              <a:rPr lang="en-US" dirty="0" smtClean="0"/>
              <a:t>Radial button for size selection or no size selection</a:t>
            </a:r>
          </a:p>
          <a:p>
            <a:r>
              <a:rPr lang="en-US" dirty="0" smtClean="0"/>
              <a:t>“Conditioning Primer” section describes the new primer annealing step</a:t>
            </a:r>
          </a:p>
          <a:p>
            <a:r>
              <a:rPr lang="en-US" dirty="0" smtClean="0"/>
              <a:t>Implementation of the new polymerase binding step</a:t>
            </a:r>
          </a:p>
          <a:p>
            <a:r>
              <a:rPr lang="en-US" dirty="0" smtClean="0"/>
              <a:t>Updated texts and error messages for clarity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BA2-51C2-41BC-95CD-75F7457221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Non-Confidential Interim">
  <a:themeElements>
    <a:clrScheme name="PacBio">
      <a:dk1>
        <a:srgbClr val="333333"/>
      </a:dk1>
      <a:lt1>
        <a:sysClr val="window" lastClr="FFFFFF"/>
      </a:lt1>
      <a:dk2>
        <a:srgbClr val="4E4F53"/>
      </a:dk2>
      <a:lt2>
        <a:srgbClr val="D8D6D3"/>
      </a:lt2>
      <a:accent1>
        <a:srgbClr val="35649C"/>
      </a:accent1>
      <a:accent2>
        <a:srgbClr val="8EBAC8"/>
      </a:accent2>
      <a:accent3>
        <a:srgbClr val="F2AF32"/>
      </a:accent3>
      <a:accent4>
        <a:srgbClr val="264868"/>
      </a:accent4>
      <a:accent5>
        <a:srgbClr val="7499BC"/>
      </a:accent5>
      <a:accent6>
        <a:srgbClr val="B5093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FB6210C01D744A5130ABD04408E60" ma:contentTypeVersion="0" ma:contentTypeDescription="Create a new document." ma:contentTypeScope="" ma:versionID="3de42210de422435cc55b54a58f1db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9A2239-C66B-46DF-A53D-7F72398C04BF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21BF5F9-7303-4BBD-9A5D-164130027B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9A31B1-C4E5-4223-A8DA-1DAB64FD2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Non-Confidential Interim</Template>
  <TotalTime>804</TotalTime>
  <Words>689</Words>
  <Application>Microsoft Office PowerPoint</Application>
  <PresentationFormat>On-screen Show (4:3)</PresentationFormat>
  <Paragraphs>123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Non-Confidential Interim</vt:lpstr>
      <vt:lpstr>DNA/Polymerase Binding Kit P6 v2 </vt:lpstr>
      <vt:lpstr>DNA/Polymerase Binding Kit P6 v2</vt:lpstr>
      <vt:lpstr>Increased Yield with DNA/Polymerase Binding Kit P6 v2 Across Different Sample Types</vt:lpstr>
      <vt:lpstr>PowerPoint Presentation</vt:lpstr>
      <vt:lpstr>Summary of Changes</vt:lpstr>
      <vt:lpstr>Summary of Changes</vt:lpstr>
      <vt:lpstr>New Recommendations for Primer Annealing</vt:lpstr>
      <vt:lpstr>New Recommendations for Polymerase Binding</vt:lpstr>
      <vt:lpstr>Binding Calculator v2.3.1</vt:lpstr>
      <vt:lpstr>Updated Documents</vt:lpstr>
      <vt:lpstr>PowerPoint Presentation</vt:lpstr>
    </vt:vector>
  </TitlesOfParts>
  <Company>Pacific Biosciences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</dc:creator>
  <cp:lastModifiedBy>Margaret Gee</cp:lastModifiedBy>
  <cp:revision>109</cp:revision>
  <cp:lastPrinted>2015-01-16T15:06:38Z</cp:lastPrinted>
  <dcterms:created xsi:type="dcterms:W3CDTF">2011-02-24T20:20:12Z</dcterms:created>
  <dcterms:modified xsi:type="dcterms:W3CDTF">2015-01-16T15:10:47Z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0x01010020FFB6210C01D744A5130ABD04408E60</vt:lpwstr>
  </property>
</Properties>
</file>